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39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AA4CAC-3248-42F4-A2FE-D8758B542C94}" type="datetimeFigureOut">
              <a:rPr lang="en-US" smtClean="0"/>
              <a:t>3/13/2013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D72DDD-0B4E-4DEE-A2DD-800CFB95CB5B}" type="slidenum">
              <a:rPr lang="en-US" smtClean="0"/>
              <a:t>‹#›</a:t>
            </a:fld>
            <a:endParaRPr lang="en-US"/>
          </a:p>
        </p:txBody>
      </p:sp>
    </p:spTree>
    <p:extLst>
      <p:ext uri="{BB962C8B-B14F-4D97-AF65-F5344CB8AC3E}">
        <p14:creationId xmlns:p14="http://schemas.microsoft.com/office/powerpoint/2010/main" val="2943741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Which characteristic do you feel is most important?</a:t>
            </a:r>
            <a:r>
              <a:rPr lang="en-US" baseline="0" dirty="0" smtClean="0"/>
              <a:t> Why? </a:t>
            </a:r>
            <a:endParaRPr lang="en-US" dirty="0"/>
          </a:p>
        </p:txBody>
      </p:sp>
      <p:sp>
        <p:nvSpPr>
          <p:cNvPr id="4" name="Slide Number Placeholder 3"/>
          <p:cNvSpPr>
            <a:spLocks noGrp="1"/>
          </p:cNvSpPr>
          <p:nvPr>
            <p:ph type="sldNum" sz="quarter" idx="10"/>
          </p:nvPr>
        </p:nvSpPr>
        <p:spPr/>
        <p:txBody>
          <a:bodyPr/>
          <a:lstStyle/>
          <a:p>
            <a:fld id="{54D72DDD-0B4E-4DEE-A2DD-800CFB95CB5B}" type="slidenum">
              <a:rPr lang="en-US" smtClean="0"/>
              <a:t>2</a:t>
            </a:fld>
            <a:endParaRPr lang="en-US"/>
          </a:p>
        </p:txBody>
      </p:sp>
    </p:spTree>
    <p:extLst>
      <p:ext uri="{BB962C8B-B14F-4D97-AF65-F5344CB8AC3E}">
        <p14:creationId xmlns:p14="http://schemas.microsoft.com/office/powerpoint/2010/main" val="3535953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r>
              <a:rPr lang="en-US" baseline="0" dirty="0" smtClean="0"/>
              <a:t> going on, think about some possible benefits of virtual reality in training situations. Discuss with classmates. </a:t>
            </a:r>
            <a:endParaRPr lang="en-US" dirty="0"/>
          </a:p>
        </p:txBody>
      </p:sp>
      <p:sp>
        <p:nvSpPr>
          <p:cNvPr id="4" name="Slide Number Placeholder 3"/>
          <p:cNvSpPr>
            <a:spLocks noGrp="1"/>
          </p:cNvSpPr>
          <p:nvPr>
            <p:ph type="sldNum" sz="quarter" idx="10"/>
          </p:nvPr>
        </p:nvSpPr>
        <p:spPr/>
        <p:txBody>
          <a:bodyPr/>
          <a:lstStyle/>
          <a:p>
            <a:fld id="{54D72DDD-0B4E-4DEE-A2DD-800CFB95CB5B}" type="slidenum">
              <a:rPr lang="en-US" smtClean="0"/>
              <a:t>3</a:t>
            </a:fld>
            <a:endParaRPr lang="en-US"/>
          </a:p>
        </p:txBody>
      </p:sp>
    </p:spTree>
    <p:extLst>
      <p:ext uri="{BB962C8B-B14F-4D97-AF65-F5344CB8AC3E}">
        <p14:creationId xmlns:p14="http://schemas.microsoft.com/office/powerpoint/2010/main" val="2091366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are the primary reasons this is considered a poorly designed PowerPoint Slide? </a:t>
            </a:r>
            <a:endParaRPr lang="en-US" dirty="0"/>
          </a:p>
        </p:txBody>
      </p:sp>
      <p:sp>
        <p:nvSpPr>
          <p:cNvPr id="4" name="Slide Number Placeholder 3"/>
          <p:cNvSpPr>
            <a:spLocks noGrp="1"/>
          </p:cNvSpPr>
          <p:nvPr>
            <p:ph type="sldNum" sz="quarter" idx="10"/>
          </p:nvPr>
        </p:nvSpPr>
        <p:spPr/>
        <p:txBody>
          <a:bodyPr/>
          <a:lstStyle/>
          <a:p>
            <a:fld id="{54D72DDD-0B4E-4DEE-A2DD-800CFB95CB5B}" type="slidenum">
              <a:rPr lang="en-US" smtClean="0"/>
              <a:t>4</a:t>
            </a:fld>
            <a:endParaRPr lang="en-US"/>
          </a:p>
        </p:txBody>
      </p:sp>
    </p:spTree>
    <p:extLst>
      <p:ext uri="{BB962C8B-B14F-4D97-AF65-F5344CB8AC3E}">
        <p14:creationId xmlns:p14="http://schemas.microsoft.com/office/powerpoint/2010/main" val="112668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B09BB25-3585-4306-8525-35D45549EE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1877214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09BB25-3585-4306-8525-35D45549EE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2882052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09BB25-3585-4306-8525-35D45549EE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289718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09BB25-3585-4306-8525-35D45549EE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3292927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09BB25-3585-4306-8525-35D45549EE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43388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B09BB25-3585-4306-8525-35D45549EE5E}"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2419207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B09BB25-3585-4306-8525-35D45549EE5E}" type="datetimeFigureOut">
              <a:rPr lang="en-US" smtClean="0"/>
              <a:t>3/13/2013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2613638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B09BB25-3585-4306-8525-35D45549EE5E}" type="datetimeFigureOut">
              <a:rPr lang="en-US" smtClean="0"/>
              <a:t>3/13/2013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1195416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09BB25-3585-4306-8525-35D45549EE5E}" type="datetimeFigureOut">
              <a:rPr lang="en-US" smtClean="0"/>
              <a:t>3/13/2013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1076682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09BB25-3585-4306-8525-35D45549EE5E}"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89011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09BB25-3585-4306-8525-35D45549EE5E}"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A52715-058B-43F8-908F-5D9D51A77C41}" type="slidenum">
              <a:rPr lang="en-US" smtClean="0"/>
              <a:t>‹#›</a:t>
            </a:fld>
            <a:endParaRPr lang="en-US"/>
          </a:p>
        </p:txBody>
      </p:sp>
    </p:spTree>
    <p:extLst>
      <p:ext uri="{BB962C8B-B14F-4D97-AF65-F5344CB8AC3E}">
        <p14:creationId xmlns:p14="http://schemas.microsoft.com/office/powerpoint/2010/main" val="535243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09BB25-3585-4306-8525-35D45549EE5E}" type="datetimeFigureOut">
              <a:rPr lang="en-US" smtClean="0"/>
              <a:t>3/13/2013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A52715-058B-43F8-908F-5D9D51A77C41}" type="slidenum">
              <a:rPr lang="en-US" smtClean="0"/>
              <a:t>‹#›</a:t>
            </a:fld>
            <a:endParaRPr lang="en-US"/>
          </a:p>
        </p:txBody>
      </p:sp>
    </p:spTree>
    <p:extLst>
      <p:ext uri="{BB962C8B-B14F-4D97-AF65-F5344CB8AC3E}">
        <p14:creationId xmlns:p14="http://schemas.microsoft.com/office/powerpoint/2010/main" val="2105913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OCED 5483: Digital and Virtual Environments </a:t>
            </a:r>
            <a:br>
              <a:rPr lang="en-US" dirty="0" smtClean="0"/>
            </a:br>
            <a:r>
              <a:rPr lang="en-US" dirty="0" smtClean="0"/>
              <a:t>VR Research Articles Presentation</a:t>
            </a:r>
            <a:br>
              <a:rPr lang="en-US" dirty="0" smtClean="0"/>
            </a:br>
            <a:r>
              <a:rPr lang="en-US" sz="3600" dirty="0" smtClean="0"/>
              <a:t>Carissa Foster Riser</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solidFill>
                  <a:schemeClr val="tx1">
                    <a:lumMod val="75000"/>
                    <a:lumOff val="25000"/>
                  </a:schemeClr>
                </a:solidFill>
              </a:rPr>
              <a:t>OCED 5233: Advanced Instructional Procedures PowerPoint Slide Examples</a:t>
            </a:r>
            <a:endParaRPr lang="en-US" dirty="0">
              <a:solidFill>
                <a:schemeClr val="tx1">
                  <a:lumMod val="75000"/>
                  <a:lumOff val="25000"/>
                </a:schemeClr>
              </a:solidFill>
            </a:endParaRPr>
          </a:p>
        </p:txBody>
      </p:sp>
      <p:pic>
        <p:nvPicPr>
          <p:cNvPr id="1026" name="Picture 2" descr="C:\Program Files\Microsoft Office\MEDIA\CAGCAT10\j028700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0" y="4419600"/>
            <a:ext cx="1358020" cy="2331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2756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600" i="1" dirty="0" smtClean="0"/>
              <a:t>The Potential and Uniqueness of Virtual Environments for Education </a:t>
            </a:r>
            <a:r>
              <a:rPr lang="en-US" sz="3600" dirty="0" smtClean="0"/>
              <a:t/>
            </a:r>
            <a:br>
              <a:rPr lang="en-US" sz="3600" dirty="0" smtClean="0"/>
            </a:br>
            <a:r>
              <a:rPr lang="en-US" sz="3600" dirty="0" smtClean="0"/>
              <a:t>by Leslie A. Bennett </a:t>
            </a:r>
            <a:endParaRPr lang="en-US" sz="3600" dirty="0"/>
          </a:p>
        </p:txBody>
      </p:sp>
      <p:sp>
        <p:nvSpPr>
          <p:cNvPr id="3" name="Content Placeholder 2"/>
          <p:cNvSpPr>
            <a:spLocks noGrp="1"/>
          </p:cNvSpPr>
          <p:nvPr>
            <p:ph idx="1"/>
          </p:nvPr>
        </p:nvSpPr>
        <p:spPr>
          <a:xfrm>
            <a:off x="457200" y="1600201"/>
            <a:ext cx="8229600" cy="2133600"/>
          </a:xfrm>
        </p:spPr>
        <p:txBody>
          <a:bodyPr>
            <a:normAutofit/>
          </a:bodyPr>
          <a:lstStyle/>
          <a:p>
            <a:pPr marL="0" indent="0">
              <a:buNone/>
            </a:pPr>
            <a:endParaRPr lang="en-US" sz="2800" dirty="0" smtClean="0"/>
          </a:p>
          <a:p>
            <a:pPr marL="0" indent="0">
              <a:buNone/>
            </a:pPr>
            <a:r>
              <a:rPr lang="en-US" sz="2800" dirty="0" smtClean="0"/>
              <a:t>The purpose of this article was to describe the unique characteristics of VEs that make them an effective venue for online learning. These characteristics include:</a:t>
            </a:r>
          </a:p>
          <a:p>
            <a:pPr marL="0" indent="0">
              <a:buNone/>
            </a:pPr>
            <a:endParaRPr lang="en-US" sz="28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657600"/>
            <a:ext cx="8175625" cy="227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5576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3600" i="1" dirty="0" smtClean="0"/>
              <a:t>Virtual Reality for Interactive Training: an Industrial Practitioner’s Viewpoint</a:t>
            </a:r>
            <a:br>
              <a:rPr lang="en-US" sz="3600" i="1" dirty="0" smtClean="0"/>
            </a:br>
            <a:r>
              <a:rPr lang="en-US" sz="3600" dirty="0" smtClean="0"/>
              <a:t>by Robert Stone</a:t>
            </a:r>
            <a:endParaRPr lang="en-US" sz="3600" i="1" dirty="0"/>
          </a:p>
        </p:txBody>
      </p:sp>
      <p:sp>
        <p:nvSpPr>
          <p:cNvPr id="3" name="Content Placeholder 2"/>
          <p:cNvSpPr>
            <a:spLocks noGrp="1"/>
          </p:cNvSpPr>
          <p:nvPr>
            <p:ph idx="1"/>
          </p:nvPr>
        </p:nvSpPr>
        <p:spPr>
          <a:xfrm>
            <a:off x="457200" y="2362200"/>
            <a:ext cx="8229600" cy="3352800"/>
          </a:xfrm>
        </p:spPr>
        <p:txBody>
          <a:bodyPr>
            <a:normAutofit/>
          </a:bodyPr>
          <a:lstStyle/>
          <a:p>
            <a:pPr marL="0" indent="0">
              <a:buNone/>
            </a:pPr>
            <a:r>
              <a:rPr lang="en-US" sz="2800" dirty="0" smtClean="0"/>
              <a:t>This article explores the uses of virtual reality in training situations. </a:t>
            </a:r>
          </a:p>
          <a:p>
            <a:pPr marL="0" indent="0">
              <a:buNone/>
            </a:pPr>
            <a:endParaRPr lang="en-US" sz="2800" dirty="0"/>
          </a:p>
          <a:p>
            <a:pPr marL="0" indent="0">
              <a:buNone/>
            </a:pPr>
            <a:r>
              <a:rPr lang="en-US" sz="2800" dirty="0" smtClean="0"/>
              <a:t>The purpose of this article was to review some of the human performance results to emerge from the academic and commercial application of VR technologies.</a:t>
            </a:r>
            <a:endParaRPr lang="en-US" sz="2800" dirty="0"/>
          </a:p>
        </p:txBody>
      </p:sp>
      <p:pic>
        <p:nvPicPr>
          <p:cNvPr id="3074" name="Picture 2" descr="C:\Program Files\Microsoft Office\MEDIA\CAGCAT10\j028536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4648200"/>
            <a:ext cx="1626413" cy="2005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694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1"/>
            <a:ext cx="8229600" cy="4876800"/>
          </a:xfrm>
        </p:spPr>
        <p:txBody>
          <a:bodyPr>
            <a:normAutofit/>
          </a:bodyPr>
          <a:lstStyle/>
          <a:p>
            <a:pPr marL="0" indent="0">
              <a:buNone/>
            </a:pPr>
            <a:r>
              <a:rPr lang="en-US" sz="2000" dirty="0" smtClean="0">
                <a:solidFill>
                  <a:schemeClr val="bg1"/>
                </a:solidFill>
              </a:rPr>
              <a:t>Stone begins by drawing attention to a study done by Fletcher (1996) in which he showed that the use of “interactive multimedia instruction” resulted in impressive performance figures, which suggest an improvement in attainment from the 50th to 75th percentile.</a:t>
            </a:r>
          </a:p>
          <a:p>
            <a:pPr marL="0" indent="0">
              <a:buNone/>
            </a:pPr>
            <a:endParaRPr lang="en-US" sz="2000" dirty="0">
              <a:solidFill>
                <a:schemeClr val="bg1"/>
              </a:solidFill>
            </a:endParaRPr>
          </a:p>
          <a:p>
            <a:pPr marL="0" indent="0">
              <a:buNone/>
            </a:pPr>
            <a:r>
              <a:rPr lang="en-US" sz="2000" dirty="0" smtClean="0">
                <a:solidFill>
                  <a:schemeClr val="bg1"/>
                </a:solidFill>
              </a:rPr>
              <a:t>In fact, other studies show that when compared to conventional delivery techniques, computer-based instruction is associated with a reduction of about 30% in the time required to achieve course objectives.</a:t>
            </a:r>
          </a:p>
          <a:p>
            <a:pPr marL="0" indent="0">
              <a:buNone/>
            </a:pPr>
            <a:endParaRPr lang="en-US" sz="2000" dirty="0">
              <a:solidFill>
                <a:schemeClr val="bg1"/>
              </a:solidFill>
            </a:endParaRPr>
          </a:p>
          <a:p>
            <a:pPr marL="0" indent="0">
              <a:buNone/>
            </a:pPr>
            <a:r>
              <a:rPr lang="en-US" sz="2000" dirty="0" smtClean="0">
                <a:solidFill>
                  <a:schemeClr val="bg1"/>
                </a:solidFill>
              </a:rPr>
              <a:t>In more recent studies of VR simulators where trainees are learning to maintain and repair equipment using simulated equipment compared to actual equipment, performance improvements from the 50th to 66th percentile were reported.</a:t>
            </a:r>
            <a:endParaRPr lang="en-US" sz="2000" dirty="0">
              <a:solidFill>
                <a:schemeClr val="bg1"/>
              </a:solidFill>
            </a:endParaRPr>
          </a:p>
        </p:txBody>
      </p:sp>
    </p:spTree>
    <p:extLst>
      <p:ext uri="{BB962C8B-B14F-4D97-AF65-F5344CB8AC3E}">
        <p14:creationId xmlns:p14="http://schemas.microsoft.com/office/powerpoint/2010/main" val="33863059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263</Words>
  <Application>Microsoft Office PowerPoint</Application>
  <PresentationFormat>On-screen Show (4:3)</PresentationFormat>
  <Paragraphs>20</Paragraphs>
  <Slides>4</Slides>
  <Notes>3</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OCED 5483: Digital and Virtual Environments  VR Research Articles Presentation Carissa Foster Riser </vt:lpstr>
      <vt:lpstr>The Potential and Uniqueness of Virtual Environments for Education  by Leslie A. Bennett </vt:lpstr>
      <vt:lpstr>Virtual Reality for Interactive Training: an Industrial Practitioner’s Viewpoint by Robert Stone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OCED 5483: Digital and Virtual Environments  VR Research Articles Presentation Carissa Foster Riser</dc:title>
  <dc:creator>Windows User</dc:creator>
  <cp:lastModifiedBy>Windows User</cp:lastModifiedBy>
  <cp:revision>6</cp:revision>
  <dcterms:created xsi:type="dcterms:W3CDTF">2013-03-13T18:28:50Z</dcterms:created>
  <dcterms:modified xsi:type="dcterms:W3CDTF">2013-03-13T19:31:20Z</dcterms:modified>
</cp:coreProperties>
</file>